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5" r:id="rId2"/>
    <p:sldId id="262" r:id="rId3"/>
    <p:sldId id="292" r:id="rId4"/>
    <p:sldId id="301" r:id="rId5"/>
    <p:sldId id="302" r:id="rId6"/>
    <p:sldId id="308" r:id="rId7"/>
    <p:sldId id="264" r:id="rId8"/>
    <p:sldId id="265" r:id="rId9"/>
    <p:sldId id="271" r:id="rId10"/>
    <p:sldId id="272" r:id="rId11"/>
    <p:sldId id="286" r:id="rId12"/>
    <p:sldId id="260" r:id="rId13"/>
    <p:sldId id="295" r:id="rId14"/>
    <p:sldId id="280" r:id="rId15"/>
    <p:sldId id="276" r:id="rId16"/>
    <p:sldId id="279" r:id="rId17"/>
    <p:sldId id="296" r:id="rId18"/>
    <p:sldId id="306" r:id="rId1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6053" autoAdjust="0"/>
  </p:normalViewPr>
  <p:slideViewPr>
    <p:cSldViewPr>
      <p:cViewPr varScale="1">
        <p:scale>
          <a:sx n="96" d="100"/>
          <a:sy n="96" d="100"/>
        </p:scale>
        <p:origin x="-392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17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11D8A-2A93-47FD-BA6E-2D853F5A60C1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6D89B-AA7D-4569-8CF6-1E4BA9182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10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399A1-2430-4456-A108-B06388853C40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0BA80-2B25-481F-A6E4-A50911707C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9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Talk about three approaches: two are LF, one starts</a:t>
            </a:r>
            <a:r>
              <a:rPr lang="en-GB" baseline="0" smtClean="0"/>
              <a:t> with production. Pros and cons of each. (LF is easy to teach …)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BA80-2B25-481F-A6E4-A50911707C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42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Reflexive</a:t>
            </a:r>
            <a:r>
              <a:rPr lang="en-GB" baseline="0" smtClean="0"/>
              <a:t> vs considered</a:t>
            </a:r>
          </a:p>
          <a:p>
            <a:r>
              <a:rPr lang="en-GB" baseline="0" smtClean="0"/>
              <a:t>It ought to work …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BA80-2B25-481F-A6E4-A50911707C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1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Don’t know how to move out of L1 motor routines by being present to what they do </a:t>
            </a:r>
          </a:p>
          <a:p>
            <a:r>
              <a:rPr lang="en-GB" smtClean="0"/>
              <a:t>Go for different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BA80-2B25-481F-A6E4-A50911707C0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2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Reflexive</a:t>
            </a:r>
            <a:r>
              <a:rPr lang="en-GB" baseline="0" smtClean="0"/>
              <a:t> vs considered</a:t>
            </a:r>
          </a:p>
          <a:p>
            <a:r>
              <a:rPr lang="en-GB" baseline="0" smtClean="0"/>
              <a:t>It ought to work …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BA80-2B25-481F-A6E4-A50911707C0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13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 </a:t>
            </a:r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BA80-2B25-481F-A6E4-A50911707C0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48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 </a:t>
            </a:r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BA80-2B25-481F-A6E4-A50911707C0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4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7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5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6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1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8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2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3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3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55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81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D33A-084A-4698-97EC-B73844BA109F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B817-BFFF-4C82-BCAB-4D1D160C5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29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3247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mtClean="0"/>
              <a:t>Teaching pronunciation:</a:t>
            </a:r>
            <a:br>
              <a:rPr lang="en-GB" smtClean="0"/>
            </a:br>
            <a:r>
              <a:rPr lang="en-GB" smtClean="0"/>
              <a:t>choosing an approach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3524"/>
            <a:ext cx="6400800" cy="160248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Piers </a:t>
            </a:r>
            <a:r>
              <a:rPr lang="en-GB" sz="2800" dirty="0" err="1" smtClean="0">
                <a:solidFill>
                  <a:schemeClr val="tx1"/>
                </a:solidFill>
              </a:rPr>
              <a:t>Messum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Pronunciation Science Ltd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www.pronsci.com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75656" y="411510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smtClean="0"/>
              <a:t>IATEFL Conference - Glasgow 2017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9325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Can the LF classroom be saved?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200151"/>
            <a:ext cx="756084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Could intense perceptual training (e.g. HVPT) help in the general classroom? No:</a:t>
            </a:r>
          </a:p>
          <a:p>
            <a:r>
              <a:rPr lang="en-GB" sz="2400" dirty="0" smtClean="0"/>
              <a:t>Too time intensive</a:t>
            </a:r>
          </a:p>
          <a:p>
            <a:r>
              <a:rPr lang="en-GB" sz="2400" dirty="0" smtClean="0"/>
              <a:t>Needs motivated students</a:t>
            </a:r>
          </a:p>
          <a:p>
            <a:r>
              <a:rPr lang="en-GB" sz="2400" dirty="0" smtClean="0"/>
              <a:t>Not all are successful; of those who are, only about half have improved production</a:t>
            </a:r>
          </a:p>
        </p:txBody>
      </p:sp>
    </p:spTree>
    <p:extLst>
      <p:ext uri="{BB962C8B-B14F-4D97-AF65-F5344CB8AC3E}">
        <p14:creationId xmlns:p14="http://schemas.microsoft.com/office/powerpoint/2010/main" val="10536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When LF does work</a:t>
            </a:r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83768" y="2906172"/>
            <a:ext cx="1534616" cy="795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smtClean="0"/>
              <a:t>Set aside L1; hear as noise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88024" y="2906173"/>
            <a:ext cx="1553344" cy="795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smtClean="0"/>
              <a:t>Noises made and matched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43608" y="1923678"/>
            <a:ext cx="1688976" cy="795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smtClean="0"/>
              <a:t>Hear model of L2 sound</a:t>
            </a:r>
            <a:endParaRPr lang="en-GB" sz="180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16216" y="1923678"/>
            <a:ext cx="1534616" cy="795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smtClean="0"/>
              <a:t>Reconceive 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smtClean="0"/>
              <a:t>L2 sound</a:t>
            </a:r>
            <a:endParaRPr lang="en-GB" sz="180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63688" y="2742958"/>
            <a:ext cx="502300" cy="3600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95485" y="3274086"/>
            <a:ext cx="62386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372200" y="2768727"/>
            <a:ext cx="514400" cy="3790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4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Articulatory Approach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95687"/>
            <a:ext cx="192369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83680"/>
            <a:ext cx="2290721" cy="282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7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71931"/>
              </p:ext>
            </p:extLst>
          </p:nvPr>
        </p:nvGraphicFramePr>
        <p:xfrm>
          <a:off x="971600" y="1419622"/>
          <a:ext cx="7056784" cy="23522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48272"/>
                <a:gridCol w="2304256"/>
                <a:gridCol w="2304256"/>
              </a:tblGrid>
              <a:tr h="784096">
                <a:tc>
                  <a:txBody>
                    <a:bodyPr/>
                    <a:lstStyle/>
                    <a:p>
                      <a:pPr algn="r"/>
                      <a:r>
                        <a:rPr lang="en-GB" b="1" baseline="0" smtClean="0"/>
                        <a:t>A third a</a:t>
                      </a:r>
                      <a:r>
                        <a:rPr lang="en-GB" b="1" smtClean="0"/>
                        <a:t>pproach</a:t>
                      </a:r>
                      <a:endParaRPr lang="en-GB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0" smtClean="0"/>
                        <a:t>Articulatory</a:t>
                      </a:r>
                      <a:r>
                        <a:rPr lang="en-GB" b="0" baseline="0" smtClean="0"/>
                        <a:t> Approach</a:t>
                      </a:r>
                      <a:endParaRPr lang="en-GB" b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84096">
                <a:tc>
                  <a:txBody>
                    <a:bodyPr/>
                    <a:lstStyle/>
                    <a:p>
                      <a:pPr algn="r"/>
                      <a:r>
                        <a:rPr lang="en-GB" b="1" smtClean="0"/>
                        <a:t>Principal</a:t>
                      </a:r>
                      <a:r>
                        <a:rPr lang="en-GB" b="1" baseline="0" smtClean="0"/>
                        <a:t> e</a:t>
                      </a:r>
                      <a:r>
                        <a:rPr lang="en-GB" b="1" smtClean="0"/>
                        <a:t>xercises</a:t>
                      </a:r>
                      <a:endParaRPr lang="en-GB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Say* and attend to the teacher’s feedback </a:t>
                      </a:r>
                      <a:endParaRPr lang="en-GB" sz="18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smtClean="0"/>
                        <a:t>Say* &amp; Listen</a:t>
                      </a:r>
                      <a:br>
                        <a:rPr lang="en-GB" b="0" smtClean="0"/>
                      </a:br>
                      <a:r>
                        <a:rPr lang="en-GB" b="0" smtClean="0"/>
                        <a:t>(S&amp;L)</a:t>
                      </a:r>
                      <a:endParaRPr lang="en-GB" b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84096">
                <a:tc>
                  <a:txBody>
                    <a:bodyPr/>
                    <a:lstStyle/>
                    <a:p>
                      <a:pPr algn="r"/>
                      <a:r>
                        <a:rPr lang="en-GB" b="1" smtClean="0"/>
                        <a:t>Learning mechanisms</a:t>
                      </a:r>
                      <a:endParaRPr lang="en-GB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Motor experimentation,</a:t>
                      </a:r>
                      <a:br>
                        <a:rPr lang="en-GB" smtClean="0"/>
                      </a:br>
                      <a:r>
                        <a:rPr lang="en-GB" smtClean="0"/>
                        <a:t>with information about the results </a:t>
                      </a:r>
                      <a:endParaRPr lang="en-GB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27784" y="4149278"/>
            <a:ext cx="6059016" cy="726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smtClean="0"/>
              <a:t>*</a:t>
            </a:r>
            <a:r>
              <a:rPr lang="en-GB" sz="2000" i="1">
                <a:solidFill>
                  <a:schemeClr val="tx1">
                    <a:lumMod val="50000"/>
                    <a:lumOff val="50000"/>
                  </a:schemeClr>
                </a:solidFill>
              </a:rPr>
              <a:t>(and feel/listen)</a:t>
            </a:r>
            <a:r>
              <a:rPr lang="en-GB" sz="2000" i="1"/>
              <a:t> 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6671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915566"/>
            <a:ext cx="4937071" cy="32853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89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0"/>
            <a:ext cx="8229600" cy="857250"/>
          </a:xfrm>
        </p:spPr>
        <p:txBody>
          <a:bodyPr/>
          <a:lstStyle/>
          <a:p>
            <a:r>
              <a:rPr lang="en-GB" smtClean="0"/>
              <a:t>Demo: Teacher as coach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3542"/>
            <a:ext cx="785921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mtClean="0"/>
              <a:t>‘Silent’ teacher (non-modelling)</a:t>
            </a:r>
          </a:p>
          <a:p>
            <a:pPr marL="0" indent="0">
              <a:buNone/>
            </a:pPr>
            <a:r>
              <a:rPr lang="en-GB" smtClean="0"/>
              <a:t>Coaching paradigm</a:t>
            </a:r>
          </a:p>
          <a:p>
            <a:pPr marL="0" indent="0">
              <a:buNone/>
            </a:pPr>
            <a:r>
              <a:rPr lang="en-GB" smtClean="0"/>
              <a:t>Trial, error and feedback</a:t>
            </a:r>
          </a:p>
          <a:p>
            <a:pPr marL="0" indent="0">
              <a:buNone/>
            </a:pPr>
            <a:r>
              <a:rPr lang="en-GB" smtClean="0"/>
              <a:t>Articulatory setting</a:t>
            </a:r>
          </a:p>
          <a:p>
            <a:pPr marL="0" indent="0">
              <a:buNone/>
            </a:pPr>
            <a:r>
              <a:rPr lang="en-GB" smtClean="0"/>
              <a:t>Freedom from an expert voice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0"/>
            <a:ext cx="8229600" cy="857250"/>
          </a:xfrm>
        </p:spPr>
        <p:txBody>
          <a:bodyPr/>
          <a:lstStyle/>
          <a:p>
            <a:r>
              <a:rPr lang="en-GB" smtClean="0"/>
              <a:t>Demo: ‘Human computer’*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3542"/>
            <a:ext cx="785921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mtClean="0"/>
              <a:t>Student develops a phrase to test</a:t>
            </a:r>
          </a:p>
          <a:p>
            <a:pPr marL="0" indent="0">
              <a:buNone/>
            </a:pPr>
            <a:r>
              <a:rPr lang="en-GB" smtClean="0"/>
              <a:t>Trial, model from teacher, noticing </a:t>
            </a:r>
          </a:p>
          <a:p>
            <a:pPr marL="0" indent="0">
              <a:buNone/>
            </a:pPr>
            <a:r>
              <a:rPr lang="en-GB" smtClean="0"/>
              <a:t>Prohibition on repetition, to forestall reflexive copying (where the motor activity is opaque to the learner)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Problems in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perceptual problem (T’s sieve).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motor skill that is largely invisible.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Audible results that are ephemeral.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Learners </a:t>
            </a:r>
            <a:r>
              <a:rPr lang="en-US" dirty="0"/>
              <a:t>are insensitive to their articulators</a:t>
            </a:r>
            <a:r>
              <a:rPr lang="en-US" dirty="0" smtClean="0"/>
              <a:t>.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pull of L1 articulation 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… and the awkwardness of </a:t>
            </a:r>
            <a:r>
              <a:rPr lang="en-US" dirty="0"/>
              <a:t>moving </a:t>
            </a:r>
            <a:r>
              <a:rPr lang="en-US" dirty="0" smtClean="0"/>
              <a:t>into </a:t>
            </a:r>
            <a:r>
              <a:rPr lang="en-US" dirty="0"/>
              <a:t>L2.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0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501675"/>
          </a:xfrm>
        </p:spPr>
        <p:txBody>
          <a:bodyPr>
            <a:normAutofit/>
          </a:bodyPr>
          <a:lstStyle/>
          <a:p>
            <a:r>
              <a:rPr lang="en-GB" smtClean="0"/>
              <a:t>Solution:</a:t>
            </a:r>
            <a:br>
              <a:rPr lang="en-GB" smtClean="0"/>
            </a:br>
            <a:r>
              <a:rPr lang="en-GB" smtClean="0"/>
              <a:t>the Articulatory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3582"/>
            <a:ext cx="4042792" cy="30344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Motor experimentation.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Information about the results.</a:t>
            </a:r>
          </a:p>
          <a:p>
            <a:pPr marL="0" lvl="0" indent="0">
              <a:buNone/>
            </a:pP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148064" y="1923678"/>
            <a:ext cx="2528709" cy="2348087"/>
            <a:chOff x="3203848" y="843558"/>
            <a:chExt cx="3312368" cy="3075770"/>
          </a:xfrm>
        </p:grpSpPr>
        <p:pic>
          <p:nvPicPr>
            <p:cNvPr id="4" name="Picture 3" descr="Compare L1 and L2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85"/>
            <a:stretch/>
          </p:blipFill>
          <p:spPr bwMode="auto">
            <a:xfrm>
              <a:off x="3203848" y="843558"/>
              <a:ext cx="2808312" cy="30757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ctangle 4"/>
            <p:cNvSpPr/>
            <p:nvPr/>
          </p:nvSpPr>
          <p:spPr>
            <a:xfrm>
              <a:off x="4788024" y="1635646"/>
              <a:ext cx="1584176" cy="158417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76056" y="1347614"/>
              <a:ext cx="1440160" cy="158417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714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pare L1 and L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5"/>
          <a:stretch/>
        </p:blipFill>
        <p:spPr bwMode="auto">
          <a:xfrm>
            <a:off x="3203848" y="843558"/>
            <a:ext cx="2808312" cy="30757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788024" y="1635646"/>
            <a:ext cx="158417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076056" y="1347614"/>
            <a:ext cx="1440160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3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1" t="26086" r="6580" b="30057"/>
          <a:stretch>
            <a:fillRect/>
          </a:stretch>
        </p:blipFill>
        <p:spPr bwMode="auto">
          <a:xfrm>
            <a:off x="323527" y="1203598"/>
            <a:ext cx="8054775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418356"/>
            <a:ext cx="8229600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antejentacular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shadow anim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3518"/>
            <a:ext cx="6096000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3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how to make shadow pupp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49" y="0"/>
            <a:ext cx="7336051" cy="513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3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1" y="787558"/>
            <a:ext cx="6408713" cy="857250"/>
          </a:xfrm>
        </p:spPr>
        <p:txBody>
          <a:bodyPr>
            <a:noAutofit/>
          </a:bodyPr>
          <a:lstStyle/>
          <a:p>
            <a:r>
              <a:rPr lang="en-GB" sz="2800" dirty="0" smtClean="0"/>
              <a:t>How would you teach someone to make (new) shadow animals?</a:t>
            </a:r>
            <a:endParaRPr lang="en-GB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1995686"/>
            <a:ext cx="5437111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GB" sz="2800" dirty="0" smtClean="0"/>
              <a:t>With these constraints: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Positions are ephemeral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 side by side comparison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Everyone’s hands invisible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err="1" smtClean="0"/>
              <a:t>Trubetzkoy’s</a:t>
            </a:r>
            <a:r>
              <a:rPr lang="en-GB" sz="2800" dirty="0" smtClean="0"/>
              <a:t> sieve in action!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786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Conventional pedagogies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59900"/>
              </p:ext>
            </p:extLst>
          </p:nvPr>
        </p:nvGraphicFramePr>
        <p:xfrm>
          <a:off x="971600" y="1419622"/>
          <a:ext cx="7056784" cy="23522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48272"/>
                <a:gridCol w="2304256"/>
                <a:gridCol w="2304256"/>
              </a:tblGrid>
              <a:tr h="784096">
                <a:tc>
                  <a:txBody>
                    <a:bodyPr/>
                    <a:lstStyle/>
                    <a:p>
                      <a:pPr algn="r"/>
                      <a:r>
                        <a:rPr lang="en-GB" b="1" smtClean="0"/>
                        <a:t>The two</a:t>
                      </a:r>
                      <a:r>
                        <a:rPr lang="en-GB" b="1" baseline="0" smtClean="0"/>
                        <a:t> a</a:t>
                      </a:r>
                      <a:r>
                        <a:rPr lang="en-GB" b="1" smtClean="0"/>
                        <a:t>pproaches</a:t>
                      </a:r>
                      <a:endParaRPr lang="en-GB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smtClean="0"/>
                        <a:t>Imitative-Intuitive</a:t>
                      </a:r>
                      <a:endParaRPr lang="en-GB" b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smtClean="0"/>
                        <a:t>Analytic-Linguistic</a:t>
                      </a:r>
                      <a:endParaRPr lang="en-GB" b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84096">
                <a:tc>
                  <a:txBody>
                    <a:bodyPr/>
                    <a:lstStyle/>
                    <a:p>
                      <a:pPr algn="r"/>
                      <a:r>
                        <a:rPr lang="en-GB" b="1" smtClean="0"/>
                        <a:t>Principal</a:t>
                      </a:r>
                      <a:r>
                        <a:rPr lang="en-GB" b="1" baseline="0" smtClean="0"/>
                        <a:t> e</a:t>
                      </a:r>
                      <a:r>
                        <a:rPr lang="en-GB" b="1" smtClean="0"/>
                        <a:t>xercises</a:t>
                      </a:r>
                      <a:endParaRPr lang="en-GB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smtClean="0"/>
                        <a:t>Listen &amp; Repeat</a:t>
                      </a:r>
                      <a:br>
                        <a:rPr lang="en-GB" b="0" smtClean="0"/>
                      </a:br>
                      <a:r>
                        <a:rPr lang="en-GB" b="0" smtClean="0"/>
                        <a:t>(L&amp;R) </a:t>
                      </a:r>
                      <a:endParaRPr lang="en-GB" b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smtClean="0"/>
                        <a:t>Listen &amp; Say</a:t>
                      </a:r>
                      <a:br>
                        <a:rPr lang="en-GB" b="0" smtClean="0"/>
                      </a:br>
                      <a:r>
                        <a:rPr lang="en-GB" b="0" smtClean="0"/>
                        <a:t>(L&amp;S)</a:t>
                      </a:r>
                      <a:endParaRPr lang="en-GB" b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84096">
                <a:tc>
                  <a:txBody>
                    <a:bodyPr/>
                    <a:lstStyle/>
                    <a:p>
                      <a:pPr algn="r"/>
                      <a:r>
                        <a:rPr lang="en-GB" b="1" smtClean="0"/>
                        <a:t>Learning mechanisms</a:t>
                      </a:r>
                      <a:endParaRPr lang="en-GB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Mimicry (?)</a:t>
                      </a:r>
                      <a:endParaRPr lang="en-GB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Auditory Matching-to-Target</a:t>
                      </a:r>
                      <a:endParaRPr lang="en-GB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149278"/>
            <a:ext cx="8229600" cy="726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mtClean="0"/>
              <a:t>‘Listen first’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7" y="778396"/>
            <a:ext cx="8229600" cy="857250"/>
          </a:xfrm>
        </p:spPr>
        <p:txBody>
          <a:bodyPr/>
          <a:lstStyle/>
          <a:p>
            <a:r>
              <a:rPr lang="en-GB" sz="3600" dirty="0" smtClean="0"/>
              <a:t>Does ‘Listen First’ (LF) work?</a:t>
            </a:r>
            <a:endParaRPr lang="en-GB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7" y="204036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Can the LF classroom be saved?</a:t>
            </a:r>
            <a:endParaRPr lang="en-GB" sz="36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7" y="329183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Does LF sometimes work?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669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LF work?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000" dirty="0" smtClean="0"/>
              <a:t>The student: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/>
              <a:t>Hears the model as L1; says the L1 sound he heard.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/>
              <a:t>Hears the model as something new; but has no idea what to do to make it, and so says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Hears the model as something new; commits himself to holding on to it … which gives him no time or freedom to work on articulation.</a:t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He may make a ‘stab’ at doing something new, but (even if he’s successful) this is not sufficiently considered or practised to still be available outside the classroom.</a:t>
            </a:r>
          </a:p>
          <a:p>
            <a:pPr marL="0" indent="0">
              <a:buNone/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2433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5386</TotalTime>
  <Words>457</Words>
  <Application>Microsoft Office PowerPoint</Application>
  <PresentationFormat>On-screen Show (16:9)</PresentationFormat>
  <Paragraphs>86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Teaching pronunciation: choosing an approach</vt:lpstr>
      <vt:lpstr>PowerPoint Presentation</vt:lpstr>
      <vt:lpstr>PowerPoint Presentation</vt:lpstr>
      <vt:lpstr>PowerPoint Presentation</vt:lpstr>
      <vt:lpstr>PowerPoint Presentation</vt:lpstr>
      <vt:lpstr>How would you teach someone to make (new) shadow animals?</vt:lpstr>
      <vt:lpstr>Conventional pedagogies</vt:lpstr>
      <vt:lpstr>Does ‘Listen First’ (LF) work?</vt:lpstr>
      <vt:lpstr>Does LF work?</vt:lpstr>
      <vt:lpstr>Can the LF classroom be saved?</vt:lpstr>
      <vt:lpstr>When LF does work</vt:lpstr>
      <vt:lpstr>The Articulatory Approach</vt:lpstr>
      <vt:lpstr>PowerPoint Presentation</vt:lpstr>
      <vt:lpstr>PowerPoint Presentation</vt:lpstr>
      <vt:lpstr>Demo: Teacher as coach</vt:lpstr>
      <vt:lpstr>Demo: ‘Human computer’*</vt:lpstr>
      <vt:lpstr>Problems in learning</vt:lpstr>
      <vt:lpstr>Solution: the Articulatory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pronunciation: a bad way, a better way and a good way</dc:title>
  <dc:creator>Piers Messum</dc:creator>
  <cp:lastModifiedBy>Piers Messum</cp:lastModifiedBy>
  <cp:revision>65</cp:revision>
  <cp:lastPrinted>2017-04-02T10:51:43Z</cp:lastPrinted>
  <dcterms:created xsi:type="dcterms:W3CDTF">2016-10-06T11:45:21Z</dcterms:created>
  <dcterms:modified xsi:type="dcterms:W3CDTF">2017-04-06T07:54:44Z</dcterms:modified>
</cp:coreProperties>
</file>